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659" r:id="rId2"/>
    <p:sldMasterId id="2147483661" r:id="rId3"/>
  </p:sldMasterIdLst>
  <p:notesMasterIdLst>
    <p:notesMasterId r:id="rId17"/>
  </p:notesMasterIdLst>
  <p:handoutMasterIdLst>
    <p:handoutMasterId r:id="rId18"/>
  </p:handoutMasterIdLst>
  <p:sldIdLst>
    <p:sldId id="271" r:id="rId4"/>
    <p:sldId id="309" r:id="rId5"/>
    <p:sldId id="295" r:id="rId6"/>
    <p:sldId id="282" r:id="rId7"/>
    <p:sldId id="297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281" r:id="rId16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A1E5"/>
    <a:srgbClr val="9B008A"/>
    <a:srgbClr val="7800FF"/>
    <a:srgbClr val="8800D1"/>
    <a:srgbClr val="7B00AC"/>
    <a:srgbClr val="6E008E"/>
    <a:srgbClr val="821164"/>
    <a:srgbClr val="070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58" autoAdjust="0"/>
    <p:restoredTop sz="94685"/>
  </p:normalViewPr>
  <p:slideViewPr>
    <p:cSldViewPr snapToGrid="0" snapToObjects="1">
      <p:cViewPr varScale="1">
        <p:scale>
          <a:sx n="69" d="100"/>
          <a:sy n="69" d="100"/>
        </p:scale>
        <p:origin x="11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C1A151-57EC-425F-8D18-659AE62349D2}" type="datetimeFigureOut">
              <a:rPr lang="fr-FR"/>
              <a:pPr>
                <a:defRPr/>
              </a:pPr>
              <a:t>21/03/2018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3414117-A36A-4380-BEE0-2357D8D917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7244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B12677-87CD-4AEC-AF7A-C2EECEF0797F}" type="datetimeFigureOut">
              <a:rPr lang="fr-FR"/>
              <a:pPr>
                <a:defRPr/>
              </a:pPr>
              <a:t>21/03/2018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EAB4A9-9853-4E5E-A1A9-2432A7C239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6293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Image plat de </a:t>
            </a:r>
            <a:r>
              <a:rPr lang="fr-FR" dirty="0" err="1" smtClean="0"/>
              <a:t>spaghetis</a:t>
            </a:r>
            <a:endParaRPr lang="fr-FR" dirty="0" smtClean="0"/>
          </a:p>
          <a:p>
            <a:r>
              <a:rPr lang="fr-FR" dirty="0" smtClean="0"/>
              <a:t>Image SAML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AB4A9-9853-4E5E-A1A9-2432A7C2397D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40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Mettre</a:t>
            </a:r>
            <a:r>
              <a:rPr lang="fr-FR" baseline="0" dirty="0" smtClean="0"/>
              <a:t> les boutons et le bouton EduConnect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AB4A9-9853-4E5E-A1A9-2432A7C2397D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36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A1E5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A1E5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4B3E5-1ACF-4B2C-A6B3-404AEEFF9CA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A1E5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A1E5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3FB1B-A1F5-4912-9199-6A32DAD5590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1FA1E5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5FF83-7EB7-4563-9AF3-8B3FD1A3D4D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/>
          <a:lstStyle>
            <a:lvl1pPr algn="l">
              <a:defRPr sz="3000" b="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35568-96CD-4F51-A7E9-49107DE795E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90609" y="976320"/>
            <a:ext cx="7894637" cy="243389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3472208"/>
            <a:ext cx="759619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1FA1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0AD34-AD72-4006-9E2F-912880A54F3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486" y="3283200"/>
            <a:ext cx="5897726" cy="2108160"/>
          </a:xfrm>
        </p:spPr>
        <p:txBody>
          <a:bodyPr anchor="t">
            <a:normAutofit/>
          </a:bodyPr>
          <a:lstStyle>
            <a:lvl1pPr>
              <a:defRPr sz="1500" baseline="0"/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DCBB5-C8D3-40EB-BE9A-0D9C68EC72A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400A-B667-4090-B827-6FA21B91913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095375" y="4121150"/>
            <a:ext cx="7505700" cy="181451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095375" y="2705101"/>
            <a:ext cx="7505700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30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99E7B-5713-4CA6-8693-E3635864F2D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4863" y="0"/>
            <a:ext cx="7881937" cy="1287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04863" y="1476375"/>
            <a:ext cx="78819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 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50225" y="6391275"/>
            <a:ext cx="450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404040"/>
                </a:solidFill>
                <a:latin typeface="+mn-lt"/>
              </a:defRPr>
            </a:lvl1pPr>
          </a:lstStyle>
          <a:p>
            <a:pPr>
              <a:defRPr/>
            </a:pPr>
            <a:fld id="{A1ED426C-8F74-4C72-8F52-7E676F4AC4C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698500" y="1295400"/>
            <a:ext cx="7173913" cy="0"/>
          </a:xfrm>
          <a:prstGeom prst="line">
            <a:avLst/>
          </a:prstGeom>
          <a:ln w="57150" cap="rnd" cmpd="sng">
            <a:solidFill>
              <a:srgbClr val="139FE8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7872413" y="873125"/>
            <a:ext cx="642937" cy="419100"/>
          </a:xfrm>
          <a:prstGeom prst="line">
            <a:avLst/>
          </a:prstGeom>
          <a:ln w="57150" cap="rnd" cmpd="sng">
            <a:solidFill>
              <a:srgbClr val="139FE8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8500" y="0"/>
            <a:ext cx="0" cy="1287463"/>
          </a:xfrm>
          <a:prstGeom prst="line">
            <a:avLst/>
          </a:prstGeom>
          <a:ln w="57150" cap="rnd" cmpd="sng">
            <a:solidFill>
              <a:srgbClr val="139FE8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pied de page 4"/>
          <p:cNvSpPr txBox="1">
            <a:spLocks/>
          </p:cNvSpPr>
          <p:nvPr userDrawn="1"/>
        </p:nvSpPr>
        <p:spPr>
          <a:xfrm>
            <a:off x="6989763" y="6391275"/>
            <a:ext cx="1160462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fr-FR" sz="1000" dirty="0">
              <a:solidFill>
                <a:srgbClr val="1B8ED9"/>
              </a:solidFill>
              <a:latin typeface="Calibri" pitchFamily="34" charset="0"/>
            </a:endParaRPr>
          </a:p>
          <a:p>
            <a:pPr>
              <a:lnSpc>
                <a:spcPts val="1325"/>
              </a:lnSpc>
              <a:defRPr/>
            </a:pPr>
            <a:r>
              <a:rPr lang="fr-FR" sz="1000" dirty="0" smtClean="0">
                <a:solidFill>
                  <a:srgbClr val="404040"/>
                </a:solidFill>
                <a:latin typeface="Calibri" pitchFamily="34" charset="0"/>
              </a:rPr>
              <a:t>21/03/2018</a:t>
            </a:r>
            <a:endParaRPr lang="fr-FR" sz="1000" dirty="0">
              <a:solidFill>
                <a:srgbClr val="404040"/>
              </a:solidFill>
              <a:latin typeface="Calibri" pitchFamily="34" charset="0"/>
            </a:endParaRPr>
          </a:p>
          <a:p>
            <a:pPr>
              <a:defRPr/>
            </a:pPr>
            <a:endParaRPr lang="fr-FR" sz="1000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507" name="Image 50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482" y="6048966"/>
            <a:ext cx="1389062" cy="576667"/>
          </a:xfrm>
          <a:prstGeom prst="rect">
            <a:avLst/>
          </a:prstGeom>
        </p:spPr>
      </p:pic>
      <p:pic>
        <p:nvPicPr>
          <p:cNvPr id="508" name="Image 50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9" y="6043530"/>
            <a:ext cx="1517191" cy="58754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831" y="6119093"/>
            <a:ext cx="1015827" cy="5119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kern="1200" cap="none" baseline="0">
          <a:solidFill>
            <a:srgbClr val="40404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404040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404040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404040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404040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>
          <a:solidFill>
            <a:srgbClr val="404040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>
          <a:solidFill>
            <a:srgbClr val="404040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>
          <a:solidFill>
            <a:srgbClr val="404040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>
          <a:solidFill>
            <a:srgbClr val="404040"/>
          </a:solidFill>
          <a:latin typeface="Calibri" pitchFamily="34" charset="0"/>
        </a:defRPr>
      </a:lvl9pPr>
    </p:titleStyle>
    <p:bodyStyle>
      <a:lvl1pPr marL="177800" indent="-177800" algn="l" defTabSz="457200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■"/>
        <a:defRPr sz="2000" kern="1200">
          <a:solidFill>
            <a:srgbClr val="1FA1E5"/>
          </a:solidFill>
          <a:latin typeface="+mn-lt"/>
          <a:ea typeface="+mn-ea"/>
          <a:cs typeface="+mn-cs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1FA1E5"/>
        </a:buClr>
        <a:buFont typeface="Arial Italic"/>
        <a:buChar char="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63" indent="177800" algn="l" defTabSz="457200" rtl="0" eaLnBrk="0" fontAlgn="base" hangingPunct="0">
        <a:spcBef>
          <a:spcPct val="20000"/>
        </a:spcBef>
        <a:spcAft>
          <a:spcPct val="0"/>
        </a:spcAft>
        <a:buClr>
          <a:srgbClr val="1FA1E5"/>
        </a:buClr>
        <a:buFont typeface="Arial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96963" y="915988"/>
            <a:ext cx="7983537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</a:t>
            </a:r>
            <a:br>
              <a:rPr lang="fr-FR" smtClean="0"/>
            </a:br>
            <a:r>
              <a:rPr lang="fr-FR" smtClean="0"/>
              <a:t>LE TITRE</a:t>
            </a:r>
          </a:p>
        </p:txBody>
      </p:sp>
      <p:sp>
        <p:nvSpPr>
          <p:cNvPr id="614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96963" y="3465513"/>
            <a:ext cx="7589837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97850" y="6391275"/>
            <a:ext cx="403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404040"/>
                </a:solidFill>
                <a:latin typeface="+mn-lt"/>
              </a:defRPr>
            </a:lvl1pPr>
          </a:lstStyle>
          <a:p>
            <a:pPr>
              <a:defRPr/>
            </a:pPr>
            <a:fld id="{02D25458-7889-4435-8D4E-F8966DF0FAD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698500" y="5516563"/>
            <a:ext cx="6291263" cy="0"/>
          </a:xfrm>
          <a:prstGeom prst="line">
            <a:avLst/>
          </a:prstGeom>
          <a:ln w="57150" cap="rnd" cmpd="sng">
            <a:solidFill>
              <a:srgbClr val="139FE8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6994525" y="4489450"/>
            <a:ext cx="1520825" cy="1023938"/>
          </a:xfrm>
          <a:prstGeom prst="line">
            <a:avLst/>
          </a:prstGeom>
          <a:ln w="57150" cap="rnd" cmpd="sng">
            <a:solidFill>
              <a:srgbClr val="139FE8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8500" y="0"/>
            <a:ext cx="0" cy="5508625"/>
          </a:xfrm>
          <a:prstGeom prst="line">
            <a:avLst/>
          </a:prstGeom>
          <a:ln w="57150" cap="rnd" cmpd="sng">
            <a:solidFill>
              <a:srgbClr val="139FE8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6989763" y="6391275"/>
            <a:ext cx="1160462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fr-FR" sz="1000" dirty="0">
              <a:solidFill>
                <a:srgbClr val="1B8ED9"/>
              </a:solidFill>
              <a:latin typeface="Calibri" pitchFamily="34" charset="0"/>
            </a:endParaRPr>
          </a:p>
          <a:p>
            <a:pPr>
              <a:lnSpc>
                <a:spcPts val="1325"/>
              </a:lnSpc>
              <a:defRPr/>
            </a:pPr>
            <a:r>
              <a:rPr lang="fr-FR" sz="1000" dirty="0" smtClean="0">
                <a:solidFill>
                  <a:srgbClr val="404040"/>
                </a:solidFill>
                <a:latin typeface="Calibri" pitchFamily="34" charset="0"/>
              </a:rPr>
              <a:t>21/03/2018</a:t>
            </a:r>
            <a:endParaRPr lang="fr-FR" sz="1000" dirty="0">
              <a:solidFill>
                <a:srgbClr val="404040"/>
              </a:solidFill>
              <a:latin typeface="Calibri" pitchFamily="34" charset="0"/>
            </a:endParaRPr>
          </a:p>
          <a:p>
            <a:pPr>
              <a:defRPr/>
            </a:pPr>
            <a:endParaRPr lang="fr-FR" sz="1000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512" name="Image 5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482" y="6048966"/>
            <a:ext cx="1389062" cy="576667"/>
          </a:xfrm>
          <a:prstGeom prst="rect">
            <a:avLst/>
          </a:prstGeom>
        </p:spPr>
      </p:pic>
      <p:pic>
        <p:nvPicPr>
          <p:cNvPr id="513" name="Image 5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9" y="6043530"/>
            <a:ext cx="1517191" cy="5875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50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3200" kern="1200">
          <a:solidFill>
            <a:srgbClr val="1FA1E5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95375" y="698500"/>
            <a:ext cx="778192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4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95375" y="2705100"/>
            <a:ext cx="778192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</a:t>
            </a:r>
            <a:br>
              <a:rPr lang="fr-FR" smtClean="0"/>
            </a:br>
            <a:r>
              <a:rPr lang="fr-FR" smtClean="0"/>
              <a:t>les styles du texte du masque</a:t>
            </a:r>
          </a:p>
          <a:p>
            <a:pPr lvl="0"/>
            <a:endParaRPr lang="fr-FR" smtClean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698500" y="3894138"/>
            <a:ext cx="6291263" cy="0"/>
          </a:xfrm>
          <a:prstGeom prst="line">
            <a:avLst/>
          </a:prstGeom>
          <a:ln w="57150" cap="rnd" cmpd="sng">
            <a:solidFill>
              <a:srgbClr val="139FE8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 userDrawn="1"/>
        </p:nvCxnSpPr>
        <p:spPr>
          <a:xfrm flipV="1">
            <a:off x="6994525" y="2865438"/>
            <a:ext cx="1520825" cy="1025525"/>
          </a:xfrm>
          <a:prstGeom prst="line">
            <a:avLst/>
          </a:prstGeom>
          <a:ln w="57150" cap="rnd" cmpd="sng">
            <a:solidFill>
              <a:srgbClr val="139FE8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H="1" flipV="1">
            <a:off x="698500" y="0"/>
            <a:ext cx="0" cy="3884613"/>
          </a:xfrm>
          <a:prstGeom prst="line">
            <a:avLst/>
          </a:prstGeom>
          <a:ln w="57150" cap="rnd" cmpd="sng">
            <a:solidFill>
              <a:srgbClr val="139FE8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pied de page 4"/>
          <p:cNvSpPr txBox="1">
            <a:spLocks/>
          </p:cNvSpPr>
          <p:nvPr userDrawn="1"/>
        </p:nvSpPr>
        <p:spPr>
          <a:xfrm>
            <a:off x="6989763" y="6391275"/>
            <a:ext cx="1160462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fr-FR" sz="1000" dirty="0" smtClean="0">
              <a:solidFill>
                <a:srgbClr val="1B8ED9"/>
              </a:solidFill>
              <a:latin typeface="Calibri" pitchFamily="34" charset="0"/>
            </a:endParaRPr>
          </a:p>
          <a:p>
            <a:pPr>
              <a:lnSpc>
                <a:spcPts val="1325"/>
              </a:lnSpc>
              <a:defRPr/>
            </a:pPr>
            <a:r>
              <a:rPr lang="fr-FR" sz="1000" dirty="0" smtClean="0">
                <a:solidFill>
                  <a:srgbClr val="404040"/>
                </a:solidFill>
                <a:latin typeface="Calibri" pitchFamily="34" charset="0"/>
              </a:rPr>
              <a:t>21/03/2018</a:t>
            </a:r>
            <a:endParaRPr lang="fr-FR" sz="1000" dirty="0">
              <a:solidFill>
                <a:srgbClr val="404040"/>
              </a:solidFill>
              <a:latin typeface="Calibri" pitchFamily="34" charset="0"/>
            </a:endParaRPr>
          </a:p>
          <a:p>
            <a:pPr>
              <a:defRPr/>
            </a:pPr>
            <a:endParaRPr lang="fr-FR" sz="10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97850" y="6391275"/>
            <a:ext cx="403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404040"/>
                </a:solidFill>
                <a:latin typeface="+mn-lt"/>
              </a:defRPr>
            </a:lvl1pPr>
          </a:lstStyle>
          <a:p>
            <a:pPr>
              <a:defRPr/>
            </a:pPr>
            <a:fld id="{E6FD5DD3-F2DE-4005-9A4B-E6B4B4AC2E0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06" name="Rectangle 5"/>
          <p:cNvSpPr>
            <a:spLocks noChangeArrowheads="1"/>
          </p:cNvSpPr>
          <p:nvPr userDrawn="1"/>
        </p:nvSpPr>
        <p:spPr bwMode="auto">
          <a:xfrm>
            <a:off x="3990975" y="6215063"/>
            <a:ext cx="1229824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fr-FR" sz="900" b="1" dirty="0" smtClean="0">
                <a:solidFill>
                  <a:srgbClr val="139FE8"/>
                </a:solidFill>
              </a:rPr>
              <a:t>DNE-B</a:t>
            </a:r>
            <a:r>
              <a:rPr lang="fr-FR" sz="900" b="1" baseline="0" dirty="0" smtClean="0">
                <a:solidFill>
                  <a:srgbClr val="139FE8"/>
                </a:solidFill>
              </a:rPr>
              <a:t> – Pôle IH2M</a:t>
            </a:r>
            <a:r>
              <a:rPr lang="fr-FR" sz="900" dirty="0">
                <a:solidFill>
                  <a:srgbClr val="00919D"/>
                </a:solidFill>
              </a:rPr>
              <a:t/>
            </a:r>
            <a:br>
              <a:rPr lang="fr-FR" sz="900" dirty="0">
                <a:solidFill>
                  <a:srgbClr val="00919D"/>
                </a:solidFill>
              </a:rPr>
            </a:br>
            <a:r>
              <a:rPr lang="fr-FR" sz="800" dirty="0" smtClean="0">
                <a:solidFill>
                  <a:srgbClr val="404040"/>
                </a:solidFill>
              </a:rPr>
              <a:t>J-Nouveaux</a:t>
            </a:r>
            <a:r>
              <a:rPr lang="fr-FR" sz="800" baseline="0" dirty="0" smtClean="0">
                <a:solidFill>
                  <a:srgbClr val="404040"/>
                </a:solidFill>
              </a:rPr>
              <a:t>-arrivants</a:t>
            </a:r>
            <a:endParaRPr lang="fr-FR" sz="800" dirty="0">
              <a:solidFill>
                <a:srgbClr val="404040"/>
              </a:solidFill>
            </a:endParaRPr>
          </a:p>
        </p:txBody>
      </p:sp>
      <p:pic>
        <p:nvPicPr>
          <p:cNvPr id="507" name="Image 50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482" y="6048966"/>
            <a:ext cx="1389062" cy="576667"/>
          </a:xfrm>
          <a:prstGeom prst="rect">
            <a:avLst/>
          </a:prstGeom>
        </p:spPr>
      </p:pic>
      <p:pic>
        <p:nvPicPr>
          <p:cNvPr id="508" name="Image 50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9" y="6043530"/>
            <a:ext cx="1517191" cy="5875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1FA1E5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1FA1E5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1FA1E5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1FA1E5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1FA1E5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rgbClr val="1FA1E5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rgbClr val="1FA1E5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rgbClr val="1FA1E5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rgbClr val="1FA1E5"/>
          </a:solidFill>
          <a:latin typeface="Calibri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">
            <a:extLst>
              <a:ext uri="{FF2B5EF4-FFF2-40B4-BE49-F238E27FC236}">
                <a16:creationId xmlns:a16="http://schemas.microsoft.com/office/drawing/2014/main" id="{09977295-3651-6648-9980-59D1995B8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757" y="215496"/>
            <a:ext cx="3056043" cy="1781974"/>
          </a:xfrm>
          <a:prstGeom prst="rect">
            <a:avLst/>
          </a:prstGeom>
        </p:spPr>
      </p:pic>
      <p:sp>
        <p:nvSpPr>
          <p:cNvPr id="14337" name="Sous-titre 2"/>
          <p:cNvSpPr>
            <a:spLocks noGrp="1"/>
          </p:cNvSpPr>
          <p:nvPr>
            <p:ph type="subTitle" idx="1"/>
          </p:nvPr>
        </p:nvSpPr>
        <p:spPr>
          <a:xfrm>
            <a:off x="1090613" y="3471863"/>
            <a:ext cx="7596187" cy="1752600"/>
          </a:xfrm>
        </p:spPr>
        <p:txBody>
          <a:bodyPr/>
          <a:lstStyle/>
          <a:p>
            <a:pPr algn="ctr" eaLnBrk="1" hangingPunct="1"/>
            <a:r>
              <a:rPr lang="fr-FR" dirty="0" smtClean="0"/>
              <a:t>Alexandre Guyot</a:t>
            </a:r>
          </a:p>
          <a:p>
            <a:pPr algn="ctr" eaLnBrk="1" hangingPunct="1"/>
            <a:r>
              <a:rPr lang="fr-FR" dirty="0" smtClean="0"/>
              <a:t>Orléans – 21/03/2018</a:t>
            </a:r>
          </a:p>
        </p:txBody>
      </p:sp>
      <p:sp>
        <p:nvSpPr>
          <p:cNvPr id="14338" name="Titre 6"/>
          <p:cNvSpPr>
            <a:spLocks noGrp="1"/>
          </p:cNvSpPr>
          <p:nvPr>
            <p:ph type="ctrTitle"/>
          </p:nvPr>
        </p:nvSpPr>
        <p:spPr>
          <a:xfrm>
            <a:off x="1072862" y="1263440"/>
            <a:ext cx="7894637" cy="2433637"/>
          </a:xfrm>
        </p:spPr>
        <p:txBody>
          <a:bodyPr/>
          <a:lstStyle/>
          <a:p>
            <a:pPr algn="ctr" eaLnBrk="1" hangingPunct="1"/>
            <a:r>
              <a:rPr lang="fr-FR" dirty="0" smtClean="0"/>
              <a:t>SSO : de l’utilisateur à la donnée</a:t>
            </a:r>
          </a:p>
        </p:txBody>
      </p:sp>
      <p:sp>
        <p:nvSpPr>
          <p:cNvPr id="13315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xfrm>
            <a:off x="8250238" y="6391275"/>
            <a:ext cx="350837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966265-406F-4195-89FB-8CBCE323902E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85" y="370954"/>
            <a:ext cx="2156532" cy="1086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fédération d’identité ++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4074" y="1337746"/>
            <a:ext cx="8520544" cy="4525963"/>
          </a:xfrm>
        </p:spPr>
        <p:txBody>
          <a:bodyPr/>
          <a:lstStyle/>
          <a:p>
            <a:r>
              <a:rPr lang="fr-FR" dirty="0" smtClean="0"/>
              <a:t>Adresser le monde de la mobilité (connecté/déconnecté)</a:t>
            </a:r>
          </a:p>
          <a:p>
            <a:r>
              <a:rPr lang="fr-FR" dirty="0" smtClean="0"/>
              <a:t>Faciliter les échanges de données à l’initiative de l’utilisateur</a:t>
            </a:r>
          </a:p>
          <a:p>
            <a:pPr lvl="1"/>
            <a:r>
              <a:rPr lang="fr-FR" dirty="0" smtClean="0"/>
              <a:t>Ne pas se concentrer sur </a:t>
            </a:r>
            <a:r>
              <a:rPr lang="fr-FR" dirty="0" smtClean="0"/>
              <a:t>l’authentification</a:t>
            </a:r>
            <a:r>
              <a:rPr lang="fr-FR" dirty="0" smtClean="0"/>
              <a:t>… mais étendre les informations aux utilisateurs</a:t>
            </a:r>
          </a:p>
          <a:p>
            <a:r>
              <a:rPr lang="fr-FR" dirty="0" smtClean="0"/>
              <a:t>Et toujours s’appuyer sur des standards !</a:t>
            </a:r>
          </a:p>
          <a:p>
            <a:pPr lvl="1"/>
            <a:r>
              <a:rPr lang="fr-FR" dirty="0" err="1" smtClean="0"/>
              <a:t>OpenIdConnect</a:t>
            </a:r>
            <a:r>
              <a:rPr lang="fr-FR" dirty="0" smtClean="0"/>
              <a:t>/</a:t>
            </a:r>
            <a:r>
              <a:rPr lang="fr-FR" dirty="0" err="1" smtClean="0"/>
              <a:t>Oauth</a:t>
            </a:r>
            <a:r>
              <a:rPr lang="fr-FR" dirty="0" smtClean="0"/>
              <a:t> 2.0</a:t>
            </a:r>
          </a:p>
          <a:p>
            <a:r>
              <a:rPr lang="fr-FR" dirty="0" smtClean="0"/>
              <a:t>Exemple : demander une bourse pour un collégien en utilisant </a:t>
            </a:r>
            <a:r>
              <a:rPr lang="fr-FR" dirty="0" err="1" smtClean="0"/>
              <a:t>FranceConnect</a:t>
            </a:r>
            <a:endParaRPr lang="fr-FR" dirty="0" smtClean="0"/>
          </a:p>
          <a:p>
            <a:pPr lvl="1"/>
            <a:r>
              <a:rPr lang="fr-FR" dirty="0" smtClean="0"/>
              <a:t>Je me connecte avec mon fournisseur d’identité (FI) préféré (AMELIE par exemple)</a:t>
            </a:r>
          </a:p>
          <a:p>
            <a:pPr lvl="1"/>
            <a:r>
              <a:rPr lang="fr-FR" dirty="0" smtClean="0"/>
              <a:t>J’utilise mon service (FS) compatible </a:t>
            </a:r>
            <a:r>
              <a:rPr lang="fr-FR" dirty="0" err="1" smtClean="0"/>
              <a:t>FranceConnect</a:t>
            </a:r>
            <a:r>
              <a:rPr lang="fr-FR" dirty="0" smtClean="0"/>
              <a:t> (Demande de Bourses)</a:t>
            </a:r>
          </a:p>
          <a:p>
            <a:pPr lvl="1"/>
            <a:r>
              <a:rPr lang="fr-FR" dirty="0" smtClean="0"/>
              <a:t>J’autorise le services à récupérer des données complémentaires auprès d’un fournisseur de données tiers (FD), (informations fiscales auprès des impôts)</a:t>
            </a:r>
          </a:p>
          <a:p>
            <a:endParaRPr lang="fr-FR" dirty="0" smtClean="0"/>
          </a:p>
          <a:p>
            <a:r>
              <a:rPr lang="fr-FR" dirty="0" smtClean="0"/>
              <a:t>L’utilisateur maitrise ses données </a:t>
            </a:r>
            <a:br>
              <a:rPr lang="fr-FR" dirty="0" smtClean="0"/>
            </a:br>
            <a:r>
              <a:rPr lang="fr-FR" dirty="0" smtClean="0"/>
              <a:t>dans un cadre RGPD….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D3FB1B-A1F5-4912-9199-6A32DAD55909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831" y="4387321"/>
            <a:ext cx="4369811" cy="247283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857009" y="6703140"/>
            <a:ext cx="21474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Source : references.modernisation.gouv.fr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53006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063" y="3544032"/>
            <a:ext cx="1274330" cy="99602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plateforme </a:t>
            </a:r>
            <a:r>
              <a:rPr lang="fr-FR" dirty="0" smtClean="0"/>
              <a:t>pour </a:t>
            </a:r>
            <a:r>
              <a:rPr lang="fr-FR" dirty="0" smtClean="0"/>
              <a:t>aller plus loin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 principe : un bouton sur le service + une API standard = un </a:t>
            </a:r>
            <a:r>
              <a:rPr lang="fr-FR" dirty="0" smtClean="0"/>
              <a:t>nouveau service </a:t>
            </a:r>
            <a:r>
              <a:rPr lang="fr-FR" dirty="0"/>
              <a:t>accessible</a:t>
            </a:r>
          </a:p>
          <a:p>
            <a:r>
              <a:rPr lang="fr-FR" dirty="0" smtClean="0"/>
              <a:t>Comment </a:t>
            </a:r>
            <a:r>
              <a:rPr lang="fr-FR" dirty="0"/>
              <a:t>ouvrir ses données ? </a:t>
            </a:r>
          </a:p>
          <a:p>
            <a:pPr lvl="1"/>
            <a:r>
              <a:rPr lang="fr-FR" dirty="0"/>
              <a:t>Publiquement </a:t>
            </a:r>
          </a:p>
          <a:p>
            <a:pPr lvl="1"/>
            <a:r>
              <a:rPr lang="fr-FR" dirty="0"/>
              <a:t>En accès restreint</a:t>
            </a:r>
          </a:p>
          <a:p>
            <a:r>
              <a:rPr lang="fr-FR" dirty="0" smtClean="0"/>
              <a:t>Comment assurer l’interopérabilité entre services… et sans utilisateur !</a:t>
            </a:r>
          </a:p>
          <a:p>
            <a:r>
              <a:rPr lang="fr-FR" dirty="0" smtClean="0"/>
              <a:t>Permettre d’échanger des données de services à services… </a:t>
            </a:r>
          </a:p>
          <a:p>
            <a:pPr lvl="1"/>
            <a:r>
              <a:rPr lang="fr-FR" dirty="0" smtClean="0"/>
              <a:t>De manière maîtrisée</a:t>
            </a:r>
          </a:p>
          <a:p>
            <a:pPr lvl="1"/>
            <a:r>
              <a:rPr lang="fr-FR" dirty="0" smtClean="0"/>
              <a:t>« </a:t>
            </a:r>
            <a:r>
              <a:rPr lang="fr-FR" dirty="0" err="1" smtClean="0"/>
              <a:t>APIfication</a:t>
            </a:r>
            <a:r>
              <a:rPr lang="fr-FR" dirty="0" smtClean="0"/>
              <a:t> » du </a:t>
            </a:r>
            <a:r>
              <a:rPr lang="fr-FR" dirty="0" smtClean="0"/>
              <a:t>SI</a:t>
            </a:r>
          </a:p>
          <a:p>
            <a:r>
              <a:rPr lang="fr-FR" dirty="0" smtClean="0"/>
              <a:t>Un changement de philosophie</a:t>
            </a:r>
            <a:endParaRPr lang="fr-FR" dirty="0" smtClean="0"/>
          </a:p>
          <a:p>
            <a:pPr>
              <a:buFont typeface="Symbol" panose="05050102010706020507" pitchFamily="18" charset="2"/>
              <a:buChar char="Þ"/>
            </a:pPr>
            <a:r>
              <a:rPr lang="fr-FR" dirty="0" smtClean="0"/>
              <a:t>Mettre en place une approche plateforme</a:t>
            </a:r>
          </a:p>
          <a:p>
            <a:pPr lvl="1"/>
            <a:r>
              <a:rPr lang="fr-FR" dirty="0" smtClean="0"/>
              <a:t>A </a:t>
            </a:r>
            <a:r>
              <a:rPr lang="fr-FR" dirty="0" smtClean="0"/>
              <a:t>un </a:t>
            </a:r>
            <a:r>
              <a:rPr lang="fr-FR" dirty="0"/>
              <a:t>niveau état </a:t>
            </a:r>
            <a:r>
              <a:rPr lang="fr-FR" dirty="0" smtClean="0"/>
              <a:t>« </a:t>
            </a:r>
            <a:r>
              <a:rPr lang="fr-FR" dirty="0" err="1" smtClean="0"/>
              <a:t>Transformational</a:t>
            </a:r>
            <a:r>
              <a:rPr lang="fr-FR" dirty="0" smtClean="0"/>
              <a:t> </a:t>
            </a:r>
            <a:r>
              <a:rPr lang="fr-FR" dirty="0" err="1"/>
              <a:t>Government</a:t>
            </a:r>
            <a:r>
              <a:rPr lang="fr-FR" dirty="0"/>
              <a:t> </a:t>
            </a:r>
            <a:r>
              <a:rPr lang="fr-FR" dirty="0" smtClean="0"/>
              <a:t>Framework » 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A l’éducation nationale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D3FB1B-A1F5-4912-9199-6A32DAD55909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88" y="5568614"/>
            <a:ext cx="1045586" cy="44236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340" y="4870062"/>
            <a:ext cx="634422" cy="71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8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</a:t>
            </a:r>
            <a:r>
              <a:rPr lang="fr-FR" dirty="0" smtClean="0"/>
              <a:t>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Des éléments nécessaires à la transformation</a:t>
            </a:r>
          </a:p>
          <a:p>
            <a:r>
              <a:rPr lang="fr-FR" sz="2400" dirty="0" smtClean="0"/>
              <a:t>Des </a:t>
            </a:r>
            <a:r>
              <a:rPr lang="fr-FR" sz="2400" dirty="0"/>
              <a:t>choix techniques</a:t>
            </a:r>
          </a:p>
          <a:p>
            <a:r>
              <a:rPr lang="fr-FR" sz="2400" dirty="0" smtClean="0"/>
              <a:t>Une organisation</a:t>
            </a:r>
          </a:p>
          <a:p>
            <a:r>
              <a:rPr lang="fr-FR" sz="2400" dirty="0" smtClean="0"/>
              <a:t>Un portage fort</a:t>
            </a:r>
          </a:p>
          <a:p>
            <a:r>
              <a:rPr lang="fr-FR" sz="2400" dirty="0" smtClean="0"/>
              <a:t>Quelques victoires rapides</a:t>
            </a:r>
          </a:p>
          <a:p>
            <a:endParaRPr lang="fr-FR" sz="2400" dirty="0"/>
          </a:p>
          <a:p>
            <a:pPr>
              <a:buFont typeface="Symbol" panose="05050102010706020507" pitchFamily="18" charset="2"/>
              <a:buChar char="Þ"/>
            </a:pPr>
            <a:r>
              <a:rPr lang="fr-FR" sz="2400" dirty="0" smtClean="0"/>
              <a:t>Pour construire </a:t>
            </a:r>
            <a:r>
              <a:rPr lang="fr-FR" sz="2400" dirty="0"/>
              <a:t>u</a:t>
            </a:r>
            <a:r>
              <a:rPr lang="fr-FR" sz="2400" dirty="0" smtClean="0"/>
              <a:t>n </a:t>
            </a:r>
            <a:r>
              <a:rPr lang="fr-FR" sz="2400" dirty="0" err="1" smtClean="0"/>
              <a:t>éco-système</a:t>
            </a:r>
            <a:r>
              <a:rPr lang="fr-FR" sz="2400" dirty="0" smtClean="0"/>
              <a:t> ouvert et interopérable</a:t>
            </a:r>
          </a:p>
          <a:p>
            <a:pPr lvl="1"/>
            <a:r>
              <a:rPr lang="fr-FR" sz="1600" dirty="0" smtClean="0"/>
              <a:t>Et maîtrisé !</a:t>
            </a:r>
          </a:p>
          <a:p>
            <a:pPr lvl="1"/>
            <a:endParaRPr lang="fr-FR" sz="1600" dirty="0"/>
          </a:p>
          <a:p>
            <a:r>
              <a:rPr lang="fr-FR" sz="2400" dirty="0" smtClean="0"/>
              <a:t>Et après… la gouvernance de la donnée…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D3FB1B-A1F5-4912-9199-6A32DAD55909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312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re 1"/>
          <p:cNvSpPr>
            <a:spLocks noGrp="1"/>
          </p:cNvSpPr>
          <p:nvPr>
            <p:ph type="title" idx="4294967295"/>
          </p:nvPr>
        </p:nvSpPr>
        <p:spPr>
          <a:xfrm>
            <a:off x="1096963" y="3916363"/>
            <a:ext cx="5897562" cy="1630362"/>
          </a:xfrm>
        </p:spPr>
        <p:txBody>
          <a:bodyPr anchor="t"/>
          <a:lstStyle/>
          <a:p>
            <a:pPr eaLnBrk="1" hangingPunct="1"/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/>
              <a:t>Contact : </a:t>
            </a:r>
            <a:br>
              <a:rPr lang="fr-FR" sz="1400" dirty="0" smtClean="0"/>
            </a:br>
            <a:r>
              <a:rPr lang="fr-FR" sz="1400" dirty="0" smtClean="0"/>
              <a:t>Alexandre Guyot</a:t>
            </a:r>
            <a:br>
              <a:rPr lang="fr-FR" sz="1400" dirty="0" smtClean="0"/>
            </a:br>
            <a:r>
              <a:rPr lang="fr-FR" sz="1400" dirty="0" smtClean="0"/>
              <a:t>alexandre.guyot@education.gouv.fr</a:t>
            </a:r>
            <a:br>
              <a:rPr lang="fr-FR" sz="1400" dirty="0" smtClean="0"/>
            </a:br>
            <a:r>
              <a:rPr lang="fr-FR" sz="1400" dirty="0" smtClean="0"/>
              <a:t/>
            </a:r>
            <a:br>
              <a:rPr lang="fr-FR" sz="1400" dirty="0" smtClean="0"/>
            </a:br>
            <a:endParaRPr lang="fr-FR" sz="1400" dirty="0" smtClean="0"/>
          </a:p>
        </p:txBody>
      </p:sp>
      <p:sp>
        <p:nvSpPr>
          <p:cNvPr id="18434" name="Espace réservé du numéro de diapositive 4"/>
          <p:cNvSpPr txBox="1">
            <a:spLocks noGrp="1"/>
          </p:cNvSpPr>
          <p:nvPr/>
        </p:nvSpPr>
        <p:spPr bwMode="auto">
          <a:xfrm>
            <a:off x="8197850" y="6391275"/>
            <a:ext cx="40322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8DD16E60-58C1-4993-9E2B-34CD8C061B62}" type="slidenum">
              <a:rPr lang="fr-FR" sz="1000" b="1">
                <a:solidFill>
                  <a:srgbClr val="404040"/>
                </a:solidFill>
                <a:latin typeface="+mn-lt"/>
              </a:rPr>
              <a:pPr algn="r">
                <a:defRPr/>
              </a:pPr>
              <a:t>13</a:t>
            </a:fld>
            <a:endParaRPr lang="fr-FR" sz="1000" b="1">
              <a:solidFill>
                <a:srgbClr val="404040"/>
              </a:solidFill>
              <a:latin typeface="+mn-lt"/>
            </a:endParaRPr>
          </a:p>
        </p:txBody>
      </p:sp>
      <p:pic>
        <p:nvPicPr>
          <p:cNvPr id="38915" name="Picture 5" descr="ques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3025" y="1230313"/>
            <a:ext cx="40481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 de l’éducation nationale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8338600" cy="4525963"/>
          </a:xfrm>
        </p:spPr>
        <p:txBody>
          <a:bodyPr/>
          <a:lstStyle/>
          <a:p>
            <a:pPr marL="342900" indent="-342900" eaLnBrk="0" fontAlgn="base" hangingPunct="0">
              <a:spcAft>
                <a:spcPct val="0"/>
              </a:spcAft>
              <a:buFont typeface="Arial" charset="0"/>
              <a:buChar char="■"/>
            </a:pPr>
            <a:r>
              <a:rPr lang="fr-FR" dirty="0"/>
              <a:t>Un ministre, des cabinets ministériels</a:t>
            </a:r>
          </a:p>
          <a:p>
            <a:endParaRPr lang="fr-FR" dirty="0" smtClean="0"/>
          </a:p>
          <a:p>
            <a:pPr marL="342900" indent="-342900" eaLnBrk="0" fontAlgn="base" hangingPunct="0">
              <a:spcAft>
                <a:spcPct val="0"/>
              </a:spcAft>
              <a:buFont typeface="Arial" charset="0"/>
              <a:buChar char="■"/>
            </a:pPr>
            <a:r>
              <a:rPr lang="fr-FR" dirty="0"/>
              <a:t>Une administration centrale composée d’</a:t>
            </a:r>
            <a:r>
              <a:rPr lang="fr-FR" altLang="ja-JP" dirty="0"/>
              <a:t>une </a:t>
            </a:r>
            <a:r>
              <a:rPr lang="fr-FR" dirty="0"/>
              <a:t>dizaine de directions et de corps </a:t>
            </a:r>
            <a:r>
              <a:rPr lang="fr-FR" dirty="0"/>
              <a:t>d’</a:t>
            </a:r>
            <a:r>
              <a:rPr lang="fr-FR" altLang="ja-JP" dirty="0"/>
              <a:t>inspection</a:t>
            </a:r>
          </a:p>
          <a:p>
            <a:pPr marL="342900" indent="-342900" eaLnBrk="0" fontAlgn="base" hangingPunct="0">
              <a:spcAft>
                <a:spcPct val="0"/>
              </a:spcAft>
              <a:buFont typeface="Arial" charset="0"/>
              <a:buChar char="■"/>
            </a:pPr>
            <a:endParaRPr lang="fr-FR" dirty="0"/>
          </a:p>
          <a:p>
            <a:pPr marL="342900" indent="-342900" eaLnBrk="0" fontAlgn="base" hangingPunct="0">
              <a:spcAft>
                <a:spcPct val="0"/>
              </a:spcAft>
              <a:buFont typeface="Arial" charset="0"/>
              <a:buChar char="■"/>
            </a:pPr>
            <a:r>
              <a:rPr lang="fr-FR" dirty="0"/>
              <a:t>Une trentaine d’académies composées chacune </a:t>
            </a:r>
          </a:p>
          <a:p>
            <a:pPr lvl="1" defTabSz="914400">
              <a:lnSpc>
                <a:spcPct val="90000"/>
              </a:lnSpc>
            </a:pPr>
            <a:r>
              <a:rPr lang="fr-FR" b="1" dirty="0" smtClean="0">
                <a:solidFill>
                  <a:srgbClr val="4D4D4D"/>
                </a:solidFill>
                <a:latin typeface="Calibri" pitchFamily="34" charset="0"/>
                <a:ea typeface="ＭＳ Ｐゴシック"/>
                <a:cs typeface="ＭＳ Ｐゴシック"/>
              </a:rPr>
              <a:t>- </a:t>
            </a:r>
            <a:r>
              <a:rPr lang="fr-FR" b="1" dirty="0">
                <a:solidFill>
                  <a:srgbClr val="4D4D4D"/>
                </a:solidFill>
                <a:latin typeface="Calibri" pitchFamily="34" charset="0"/>
                <a:ea typeface="ＭＳ Ｐゴシック"/>
                <a:cs typeface="ＭＳ Ｐゴシック"/>
              </a:rPr>
              <a:t>d</a:t>
            </a:r>
            <a:r>
              <a:rPr lang="fr-FR" b="1" dirty="0">
                <a:solidFill>
                  <a:srgbClr val="4D4D4D"/>
                </a:solidFill>
                <a:latin typeface="Calibri" pitchFamily="34" charset="0"/>
                <a:cs typeface="ＭＳ Ｐゴシック"/>
              </a:rPr>
              <a:t>’</a:t>
            </a:r>
            <a:r>
              <a:rPr lang="fr-FR" altLang="ja-JP" b="1" dirty="0">
                <a:solidFill>
                  <a:srgbClr val="4D4D4D"/>
                </a:solidFill>
                <a:latin typeface="Calibri" pitchFamily="34" charset="0"/>
                <a:cs typeface="ＭＳ Ｐゴシック"/>
              </a:rPr>
              <a:t>un rectorat</a:t>
            </a:r>
          </a:p>
          <a:p>
            <a:pPr lvl="1" defTabSz="914400">
              <a:lnSpc>
                <a:spcPct val="90000"/>
              </a:lnSpc>
            </a:pPr>
            <a:r>
              <a:rPr lang="fr-FR" b="1" dirty="0" smtClean="0">
                <a:solidFill>
                  <a:srgbClr val="4D4D4D"/>
                </a:solidFill>
                <a:latin typeface="Calibri" pitchFamily="34" charset="0"/>
                <a:ea typeface="ＭＳ Ｐゴシック"/>
                <a:cs typeface="ＭＳ Ｐゴシック"/>
              </a:rPr>
              <a:t>- </a:t>
            </a:r>
            <a:r>
              <a:rPr lang="fr-FR" b="1" dirty="0">
                <a:solidFill>
                  <a:srgbClr val="4D4D4D"/>
                </a:solidFill>
                <a:latin typeface="Calibri" pitchFamily="34" charset="0"/>
                <a:ea typeface="ＭＳ Ｐゴシック"/>
                <a:cs typeface="ＭＳ Ｐゴシック"/>
              </a:rPr>
              <a:t>de plusieurs </a:t>
            </a:r>
            <a:r>
              <a:rPr lang="fr-FR" b="1" dirty="0" err="1">
                <a:solidFill>
                  <a:srgbClr val="4D4D4D"/>
                </a:solidFill>
                <a:latin typeface="Calibri" pitchFamily="34" charset="0"/>
                <a:ea typeface="ＭＳ Ｐゴシック"/>
                <a:cs typeface="ＭＳ Ｐゴシック"/>
              </a:rPr>
              <a:t>DSDENs</a:t>
            </a:r>
            <a:endParaRPr lang="fr-FR" b="1" dirty="0">
              <a:solidFill>
                <a:srgbClr val="4D4D4D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endParaRPr lang="fr-FR" b="1" dirty="0" smtClean="0">
              <a:solidFill>
                <a:srgbClr val="4D4D4D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pPr marL="342900" indent="-342900" eaLnBrk="0" fontAlgn="base" hangingPunct="0">
              <a:spcAft>
                <a:spcPct val="0"/>
              </a:spcAft>
              <a:buFont typeface="Arial" charset="0"/>
              <a:buChar char="■"/>
            </a:pPr>
            <a:r>
              <a:rPr lang="fr-FR" dirty="0"/>
              <a:t>51 </a:t>
            </a:r>
            <a:r>
              <a:rPr lang="fr-FR" dirty="0"/>
              <a:t>300 écoles pour le </a:t>
            </a:r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</a:t>
            </a:r>
            <a:r>
              <a:rPr lang="fr-FR" dirty="0"/>
              <a:t>degré, « territoire » partagé avec les communes</a:t>
            </a:r>
          </a:p>
          <a:p>
            <a:pPr marL="342900" indent="-342900" eaLnBrk="0" fontAlgn="base" hangingPunct="0">
              <a:spcAft>
                <a:spcPct val="0"/>
              </a:spcAft>
              <a:buFont typeface="Arial" charset="0"/>
              <a:buChar char="■"/>
            </a:pPr>
            <a:endParaRPr lang="fr-FR" dirty="0"/>
          </a:p>
          <a:p>
            <a:pPr marL="342900" indent="-342900" eaLnBrk="0" fontAlgn="base" hangingPunct="0">
              <a:spcAft>
                <a:spcPct val="0"/>
              </a:spcAft>
              <a:buFont typeface="Arial" charset="0"/>
              <a:buChar char="■"/>
            </a:pPr>
            <a:r>
              <a:rPr lang="fr-FR" dirty="0"/>
              <a:t>11 </a:t>
            </a:r>
            <a:r>
              <a:rPr lang="fr-FR" dirty="0"/>
              <a:t>300 établissements publics locaux d’</a:t>
            </a:r>
            <a:r>
              <a:rPr lang="fr-FR" altLang="ja-JP" dirty="0"/>
              <a:t>enseignement </a:t>
            </a:r>
            <a:r>
              <a:rPr lang="fr-FR" dirty="0"/>
              <a:t>(EPLE) pour le </a:t>
            </a:r>
            <a:r>
              <a:rPr lang="fr-FR" dirty="0" smtClean="0"/>
              <a:t>2</a:t>
            </a:r>
            <a:r>
              <a:rPr lang="fr-FR" baseline="30000" dirty="0" smtClean="0"/>
              <a:t>nd</a:t>
            </a:r>
            <a:r>
              <a:rPr lang="fr-FR" dirty="0" smtClean="0"/>
              <a:t> </a:t>
            </a:r>
            <a:r>
              <a:rPr lang="fr-FR" dirty="0"/>
              <a:t>degré, territoire partagé avec les conseils départementaux et régionaux</a:t>
            </a:r>
          </a:p>
          <a:p>
            <a:endParaRPr lang="fr-FR" b="1" dirty="0">
              <a:solidFill>
                <a:srgbClr val="4D4D4D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D3FB1B-A1F5-4912-9199-6A32DAD55909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595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chiffres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D3FB1B-A1F5-4912-9199-6A32DAD55909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68" y="3633643"/>
            <a:ext cx="4258212" cy="29401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595" y="793202"/>
            <a:ext cx="4252480" cy="281283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36" y="1037974"/>
            <a:ext cx="3409579" cy="479045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165289" y="2550603"/>
            <a:ext cx="5127458" cy="212365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latin typeface="+mj-lt"/>
              </a:rPr>
              <a:t>Avec les « parents » : plus de 25 millions d’identités à gérer</a:t>
            </a:r>
            <a:endParaRPr lang="fr-FR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808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cap="none" dirty="0" smtClean="0"/>
              <a:t>Définition de </a:t>
            </a:r>
            <a:r>
              <a:rPr lang="fr-FR" cap="none" dirty="0" smtClean="0"/>
              <a:t>l’identité numérique </a:t>
            </a:r>
            <a:endParaRPr lang="fr-FR" cap="none" dirty="0" smtClean="0"/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804863" y="1476375"/>
            <a:ext cx="7881937" cy="4525963"/>
          </a:xfrm>
        </p:spPr>
        <p:txBody>
          <a:bodyPr/>
          <a:lstStyle/>
          <a:p>
            <a:pPr marL="342900" indent="-342900" eaLnBrk="0" fontAlgn="base" hangingPunct="0">
              <a:spcAft>
                <a:spcPct val="0"/>
              </a:spcAft>
              <a:buFont typeface="Arial" charset="0"/>
              <a:buNone/>
            </a:pPr>
            <a:r>
              <a:rPr lang="fr-FR" dirty="0" smtClean="0"/>
              <a:t>L'identité numérique est l’ensemble des données sur un individu regroupées sous un identifiant.</a:t>
            </a:r>
          </a:p>
          <a:p>
            <a:pPr marL="342900" indent="-342900" eaLnBrk="0" fontAlgn="base" hangingPunct="0">
              <a:spcAft>
                <a:spcPct val="0"/>
              </a:spcAft>
              <a:buFont typeface="Arial" charset="0"/>
              <a:buChar char="■"/>
            </a:pPr>
            <a:r>
              <a:rPr lang="fr-FR" dirty="0" smtClean="0"/>
              <a:t>Données personnelles</a:t>
            </a:r>
          </a:p>
          <a:p>
            <a:pPr marL="704850" lvl="1" indent="-247650" eaLnBrk="0" fontAlgn="base" hangingPunct="0">
              <a:spcAft>
                <a:spcPct val="0"/>
              </a:spcAft>
            </a:pPr>
            <a:r>
              <a:rPr lang="fr-FR" dirty="0" smtClean="0"/>
              <a:t>Coordonnées</a:t>
            </a:r>
          </a:p>
          <a:p>
            <a:pPr marL="704850" lvl="1" indent="-247650" eaLnBrk="0" fontAlgn="base" hangingPunct="0">
              <a:spcAft>
                <a:spcPct val="0"/>
              </a:spcAft>
            </a:pPr>
            <a:r>
              <a:rPr lang="fr-FR" dirty="0" smtClean="0"/>
              <a:t>Préférences</a:t>
            </a:r>
          </a:p>
          <a:p>
            <a:pPr marL="704850" lvl="1" indent="-247650" eaLnBrk="0" fontAlgn="base" hangingPunct="0">
              <a:spcAft>
                <a:spcPct val="0"/>
              </a:spcAft>
            </a:pPr>
            <a:r>
              <a:rPr lang="fr-FR" dirty="0" smtClean="0"/>
              <a:t>Avis</a:t>
            </a:r>
          </a:p>
          <a:p>
            <a:pPr marL="704850" lvl="1" indent="-247650" eaLnBrk="0" fontAlgn="base" hangingPunct="0">
              <a:spcAft>
                <a:spcPct val="0"/>
              </a:spcAft>
            </a:pPr>
            <a:r>
              <a:rPr lang="fr-FR" dirty="0" smtClean="0"/>
              <a:t>Hobbies</a:t>
            </a:r>
          </a:p>
          <a:p>
            <a:pPr marL="704850" lvl="1" indent="-247650" eaLnBrk="0" fontAlgn="base" hangingPunct="0">
              <a:spcAft>
                <a:spcPct val="0"/>
              </a:spcAft>
            </a:pPr>
            <a:r>
              <a:rPr lang="fr-FR" dirty="0" smtClean="0"/>
              <a:t>Achats</a:t>
            </a:r>
          </a:p>
          <a:p>
            <a:pPr marL="704850" lvl="1" indent="-247650" eaLnBrk="0" fontAlgn="base" hangingPunct="0">
              <a:spcAft>
                <a:spcPct val="0"/>
              </a:spcAft>
            </a:pPr>
            <a:r>
              <a:rPr lang="fr-FR" dirty="0" smtClean="0"/>
              <a:t>…</a:t>
            </a:r>
          </a:p>
          <a:p>
            <a:pPr marL="342900" indent="-342900" eaLnBrk="0" fontAlgn="base" hangingPunct="0">
              <a:spcAft>
                <a:spcPct val="0"/>
              </a:spcAft>
              <a:buFont typeface="Arial" charset="0"/>
              <a:buChar char="■"/>
            </a:pPr>
            <a:r>
              <a:rPr lang="fr-FR" dirty="0" smtClean="0"/>
              <a:t>Données professionnelles</a:t>
            </a:r>
          </a:p>
          <a:p>
            <a:pPr marL="704850" lvl="1" indent="-247650" eaLnBrk="0" fontAlgn="base" hangingPunct="0">
              <a:spcAft>
                <a:spcPct val="0"/>
              </a:spcAft>
            </a:pPr>
            <a:r>
              <a:rPr lang="fr-FR" dirty="0" smtClean="0"/>
              <a:t>Coordonnées</a:t>
            </a:r>
          </a:p>
          <a:p>
            <a:pPr marL="704850" lvl="1" indent="-247650" eaLnBrk="0" fontAlgn="base" hangingPunct="0">
              <a:spcAft>
                <a:spcPct val="0"/>
              </a:spcAft>
            </a:pPr>
            <a:r>
              <a:rPr lang="fr-FR" dirty="0" smtClean="0"/>
              <a:t>Connaissances</a:t>
            </a:r>
          </a:p>
          <a:p>
            <a:pPr marL="704850" lvl="1" indent="-247650" eaLnBrk="0" fontAlgn="base" hangingPunct="0">
              <a:spcAft>
                <a:spcPct val="0"/>
              </a:spcAft>
            </a:pPr>
            <a:r>
              <a:rPr lang="fr-FR" dirty="0" smtClean="0"/>
              <a:t>Poste</a:t>
            </a:r>
          </a:p>
          <a:p>
            <a:pPr marL="704850" lvl="1" indent="-247650" eaLnBrk="0" fontAlgn="base" hangingPunct="0">
              <a:spcAft>
                <a:spcPct val="0"/>
              </a:spcAft>
            </a:pPr>
            <a:r>
              <a:rPr lang="fr-FR" dirty="0" smtClean="0"/>
              <a:t>Responsabilités</a:t>
            </a:r>
          </a:p>
          <a:p>
            <a:pPr marL="704850" lvl="1" indent="-247650" eaLnBrk="0" fontAlgn="base" hangingPunct="0">
              <a:spcAft>
                <a:spcPct val="0"/>
              </a:spcAft>
            </a:pPr>
            <a:r>
              <a:rPr lang="fr-FR" dirty="0" smtClean="0"/>
              <a:t>…</a:t>
            </a:r>
          </a:p>
          <a:p>
            <a:pPr marL="342900" indent="-342900" eaLnBrk="0" fontAlgn="base" hangingPunct="0">
              <a:spcAft>
                <a:spcPct val="0"/>
              </a:spcAft>
              <a:buFont typeface="Arial" charset="0"/>
              <a:buChar char="■"/>
            </a:pPr>
            <a:endParaRPr lang="fr-FR" dirty="0" smtClean="0"/>
          </a:p>
        </p:txBody>
      </p:sp>
      <p:pic>
        <p:nvPicPr>
          <p:cNvPr id="15363" name="Picture 10" descr="identite_n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2113" y="2338388"/>
            <a:ext cx="4719637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 de l’identité numérique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L'</a:t>
            </a:r>
            <a:r>
              <a:rPr lang="fr-FR" b="1" dirty="0"/>
              <a:t>identité numérique</a:t>
            </a:r>
            <a:r>
              <a:rPr lang="fr-FR" dirty="0"/>
              <a:t> (IDN) peut être définie comme un </a:t>
            </a:r>
            <a:r>
              <a:rPr lang="fr-FR" dirty="0" smtClean="0"/>
              <a:t>lien technologique </a:t>
            </a:r>
            <a:r>
              <a:rPr lang="fr-FR" dirty="0"/>
              <a:t>entre </a:t>
            </a:r>
            <a:r>
              <a:rPr lang="fr-FR" dirty="0" smtClean="0"/>
              <a:t>une entité </a:t>
            </a:r>
            <a:r>
              <a:rPr lang="fr-FR" dirty="0"/>
              <a:t>réelle (personne, organisme ou entreprise) et des </a:t>
            </a:r>
            <a:r>
              <a:rPr lang="fr-FR" dirty="0" smtClean="0"/>
              <a:t>entités virtuelles </a:t>
            </a:r>
            <a:r>
              <a:rPr lang="fr-FR" dirty="0"/>
              <a:t>(sa ou ses représentation(s) numériques</a:t>
            </a:r>
            <a:r>
              <a:rPr lang="fr-FR" dirty="0" smtClean="0"/>
              <a:t>).</a:t>
            </a:r>
          </a:p>
          <a:p>
            <a:endParaRPr lang="fr-FR" dirty="0"/>
          </a:p>
          <a:p>
            <a:r>
              <a:rPr lang="fr-FR" dirty="0" smtClean="0"/>
              <a:t>L'identité </a:t>
            </a:r>
            <a:r>
              <a:rPr lang="fr-FR" dirty="0"/>
              <a:t>numérique peut être divisée en trois catégories (cf. Modèle de l'Identité Numérique, Georges, 2009) :</a:t>
            </a:r>
          </a:p>
          <a:p>
            <a:pPr lvl="1"/>
            <a:r>
              <a:rPr lang="fr-FR" b="1" dirty="0"/>
              <a:t>L'</a:t>
            </a:r>
            <a:r>
              <a:rPr lang="fr-FR" b="1" i="1" dirty="0"/>
              <a:t>identité déclarative</a:t>
            </a:r>
            <a:r>
              <a:rPr lang="fr-FR" dirty="0"/>
              <a:t>, qui se réfère aux données saisies par l'utilisateur comme son nom, sa date de naissance, ou autres informations personnelles directement renseignées par </a:t>
            </a:r>
            <a:r>
              <a:rPr lang="fr-FR" dirty="0" smtClean="0"/>
              <a:t>l'individu</a:t>
            </a:r>
            <a:r>
              <a:rPr lang="fr-FR" dirty="0"/>
              <a:t> ;</a:t>
            </a:r>
          </a:p>
          <a:p>
            <a:pPr lvl="1"/>
            <a:r>
              <a:rPr lang="fr-FR" b="1" dirty="0"/>
              <a:t>L'</a:t>
            </a:r>
            <a:r>
              <a:rPr lang="fr-FR" b="1" i="1" dirty="0"/>
              <a:t>identité agissante</a:t>
            </a:r>
            <a:r>
              <a:rPr lang="fr-FR" dirty="0"/>
              <a:t>, qui est indirectement renseignée par les activités de l'utilisateur sur la toile ;</a:t>
            </a:r>
          </a:p>
          <a:p>
            <a:pPr lvl="1"/>
            <a:r>
              <a:rPr lang="fr-FR" b="1" dirty="0"/>
              <a:t>L'</a:t>
            </a:r>
            <a:r>
              <a:rPr lang="fr-FR" b="1" i="1" dirty="0"/>
              <a:t>identité calculée</a:t>
            </a:r>
            <a:r>
              <a:rPr lang="fr-FR" dirty="0"/>
              <a:t>, qui résulte d'une analyse de l'identité agissante par le système, comme le nombre de </a:t>
            </a:r>
            <a:r>
              <a:rPr lang="fr-FR" dirty="0" err="1"/>
              <a:t>like</a:t>
            </a:r>
            <a:r>
              <a:rPr lang="fr-FR" dirty="0"/>
              <a:t>, le nombre </a:t>
            </a:r>
            <a:r>
              <a:rPr lang="fr-FR" dirty="0" smtClean="0"/>
              <a:t>de communautés virtuelles dans </a:t>
            </a:r>
            <a:r>
              <a:rPr lang="fr-FR" dirty="0"/>
              <a:t>lesquelles l'individu évolue ou bien son nombre d'amis sur les réseaux sociaux</a:t>
            </a:r>
            <a:r>
              <a:rPr lang="fr-FR" dirty="0" smtClean="0"/>
              <a:t>.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489" y="1842801"/>
            <a:ext cx="714652" cy="82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4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Multiples acteurs, multiples accès, multiples ressources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226906"/>
            <a:ext cx="7881400" cy="4525963"/>
          </a:xfrm>
        </p:spPr>
        <p:txBody>
          <a:bodyPr/>
          <a:lstStyle/>
          <a:p>
            <a:r>
              <a:rPr lang="fr-FR" dirty="0" smtClean="0"/>
              <a:t>Des agents répartis dans toute la France</a:t>
            </a:r>
          </a:p>
          <a:p>
            <a:pPr lvl="1"/>
            <a:r>
              <a:rPr lang="fr-FR" dirty="0" smtClean="0"/>
              <a:t>30 * 2 guichets d’identité répartis (agents + non agents) </a:t>
            </a:r>
          </a:p>
          <a:p>
            <a:pPr marL="457200" lvl="1" indent="0">
              <a:buNone/>
            </a:pPr>
            <a:r>
              <a:rPr lang="fr-FR" dirty="0" smtClean="0"/>
              <a:t>	=&gt; Fournisseurs d’identités (</a:t>
            </a:r>
            <a:r>
              <a:rPr lang="fr-FR" b="1" dirty="0" smtClean="0"/>
              <a:t>FI</a:t>
            </a:r>
            <a:r>
              <a:rPr lang="fr-FR" dirty="0" smtClean="0"/>
              <a:t>) ou </a:t>
            </a:r>
            <a:r>
              <a:rPr lang="fr-FR" dirty="0" err="1" smtClean="0"/>
              <a:t>Identity</a:t>
            </a:r>
            <a:r>
              <a:rPr lang="fr-FR" dirty="0" smtClean="0"/>
              <a:t> Provider (</a:t>
            </a:r>
            <a:r>
              <a:rPr lang="fr-FR" b="1" dirty="0" err="1" smtClean="0"/>
              <a:t>IdP</a:t>
            </a:r>
            <a:r>
              <a:rPr lang="fr-FR" dirty="0" smtClean="0"/>
              <a:t>)</a:t>
            </a:r>
          </a:p>
          <a:p>
            <a:r>
              <a:rPr lang="fr-FR" dirty="0" smtClean="0"/>
              <a:t>Des services multiples (métiers ou outils)</a:t>
            </a:r>
          </a:p>
          <a:p>
            <a:pPr lvl="1"/>
            <a:r>
              <a:rPr lang="fr-FR" dirty="0" smtClean="0"/>
              <a:t>Des services « académiques »</a:t>
            </a:r>
          </a:p>
          <a:p>
            <a:pPr marL="457200" lvl="1" indent="0">
              <a:buNone/>
            </a:pPr>
            <a:r>
              <a:rPr lang="fr-FR" dirty="0"/>
              <a:t>	</a:t>
            </a:r>
            <a:r>
              <a:rPr lang="fr-FR" dirty="0" smtClean="0"/>
              <a:t>=&gt; Des fournisseurs de services (</a:t>
            </a:r>
            <a:r>
              <a:rPr lang="fr-FR" b="1" dirty="0" smtClean="0"/>
              <a:t>FS</a:t>
            </a:r>
            <a:r>
              <a:rPr lang="fr-FR" dirty="0" smtClean="0"/>
              <a:t>) ou Service Provider (</a:t>
            </a:r>
            <a:r>
              <a:rPr lang="fr-FR" b="1" dirty="0" smtClean="0"/>
              <a:t>SP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Des services nationaux fournis par l’éducation nationale</a:t>
            </a:r>
          </a:p>
          <a:p>
            <a:pPr lvl="1"/>
            <a:r>
              <a:rPr lang="fr-FR" dirty="0" smtClean="0"/>
              <a:t>Des services fournis par des partenaires</a:t>
            </a:r>
            <a:endParaRPr lang="fr-FR" dirty="0"/>
          </a:p>
          <a:p>
            <a:pPr lvl="2"/>
            <a:r>
              <a:rPr lang="fr-FR" dirty="0" smtClean="0"/>
              <a:t>Autres ministères</a:t>
            </a:r>
          </a:p>
          <a:p>
            <a:pPr lvl="2"/>
            <a:r>
              <a:rPr lang="fr-FR" dirty="0" smtClean="0"/>
              <a:t>Enseignement supérieur et la recherche</a:t>
            </a:r>
          </a:p>
          <a:p>
            <a:pPr lvl="2"/>
            <a:r>
              <a:rPr lang="fr-FR" dirty="0" smtClean="0"/>
              <a:t>Collectivités</a:t>
            </a:r>
          </a:p>
          <a:p>
            <a:r>
              <a:rPr lang="fr-FR" dirty="0" smtClean="0"/>
              <a:t>Des « ressources numériques « pédagogiques »</a:t>
            </a:r>
          </a:p>
          <a:p>
            <a:pPr lvl="1"/>
            <a:r>
              <a:rPr lang="fr-FR" dirty="0" smtClean="0"/>
              <a:t>Manuels en lignes</a:t>
            </a:r>
          </a:p>
          <a:p>
            <a:pPr lvl="1"/>
            <a:r>
              <a:rPr lang="fr-FR" dirty="0" smtClean="0"/>
              <a:t>« Granules </a:t>
            </a:r>
            <a:r>
              <a:rPr lang="fr-FR" dirty="0"/>
              <a:t>P</a:t>
            </a:r>
            <a:r>
              <a:rPr lang="fr-FR" dirty="0" smtClean="0"/>
              <a:t>édagogiques »</a:t>
            </a:r>
          </a:p>
          <a:p>
            <a:pPr lvl="1"/>
            <a:r>
              <a:rPr lang="fr-FR" dirty="0" smtClean="0"/>
              <a:t>Outils collaboratifs,</a:t>
            </a:r>
          </a:p>
          <a:p>
            <a:pPr lvl="1"/>
            <a:r>
              <a:rPr lang="fr-FR" dirty="0" smtClean="0"/>
              <a:t>Productions réalisées par des enseignants,</a:t>
            </a:r>
          </a:p>
          <a:p>
            <a:pPr lvl="1"/>
            <a:r>
              <a:rPr lang="fr-FR" dirty="0" smtClean="0"/>
              <a:t> 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D3FB1B-A1F5-4912-9199-6A32DAD55909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70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simplifier l’accès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L’unification des identifiants/</a:t>
            </a:r>
            <a:r>
              <a:rPr lang="fr-FR" dirty="0" err="1" smtClean="0"/>
              <a:t>authentifiants</a:t>
            </a:r>
            <a:endParaRPr lang="fr-FR" dirty="0" smtClean="0"/>
          </a:p>
          <a:p>
            <a:pPr lvl="1"/>
            <a:r>
              <a:rPr lang="fr-FR" dirty="0" smtClean="0"/>
              <a:t>Première étape non suffisante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Le SSO (Single </a:t>
            </a:r>
            <a:r>
              <a:rPr lang="fr-FR" dirty="0" err="1" smtClean="0"/>
              <a:t>Sign</a:t>
            </a:r>
            <a:r>
              <a:rPr lang="fr-FR" dirty="0" smtClean="0"/>
              <a:t> On)</a:t>
            </a:r>
          </a:p>
          <a:p>
            <a:pPr lvl="1"/>
            <a:r>
              <a:rPr lang="fr-FR" dirty="0" smtClean="0"/>
              <a:t>Permettre à l’utilisateur de s’authentifier une seule fois pour accéder à tous ses services</a:t>
            </a:r>
          </a:p>
          <a:p>
            <a:pPr lvl="1"/>
            <a:r>
              <a:rPr lang="fr-FR" dirty="0" smtClean="0"/>
              <a:t>Nécessite : </a:t>
            </a:r>
          </a:p>
          <a:p>
            <a:pPr lvl="2"/>
            <a:r>
              <a:rPr lang="fr-FR" dirty="0" smtClean="0"/>
              <a:t>Déploiement de briques d’infrastructures permettant de propager un jeton d’identité au sein d’une même infrastructure</a:t>
            </a:r>
          </a:p>
          <a:p>
            <a:pPr lvl="2"/>
            <a:r>
              <a:rPr lang="fr-FR" dirty="0" smtClean="0"/>
              <a:t>Des adaptations applicatives</a:t>
            </a:r>
          </a:p>
          <a:p>
            <a:pPr lvl="1"/>
            <a:r>
              <a:rPr lang="fr-FR" dirty="0" smtClean="0"/>
              <a:t>Mais des « standards » existent ! CAS est un exemple de standard « de fait »</a:t>
            </a:r>
          </a:p>
          <a:p>
            <a:pPr lvl="1"/>
            <a:endParaRPr lang="fr-FR" dirty="0"/>
          </a:p>
          <a:p>
            <a:r>
              <a:rPr lang="fr-FR" dirty="0" smtClean="0"/>
              <a:t>Grosses limitations : </a:t>
            </a:r>
          </a:p>
          <a:p>
            <a:pPr lvl="1"/>
            <a:r>
              <a:rPr lang="fr-FR" dirty="0"/>
              <a:t>C</a:t>
            </a:r>
            <a:r>
              <a:rPr lang="fr-FR" dirty="0" smtClean="0"/>
              <a:t>omment sortir de son cercle de confiance ?</a:t>
            </a:r>
          </a:p>
          <a:p>
            <a:pPr lvl="1"/>
            <a:r>
              <a:rPr lang="fr-FR" dirty="0" smtClean="0"/>
              <a:t>Comment adresser des services qui ne sont pas fournis par l’académie ?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dirty="0" smtClean="0"/>
              <a:t>La fédération d’identité !</a:t>
            </a:r>
          </a:p>
          <a:p>
            <a:pPr lvl="1">
              <a:buFont typeface="Symbol" panose="05050102010706020507" pitchFamily="18" charset="2"/>
              <a:buChar char="Þ"/>
            </a:pPr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D3FB1B-A1F5-4912-9199-6A32DAD55909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244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fédération d’identité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« SSO » étendu entre plusieurs cercles de confiance</a:t>
            </a:r>
          </a:p>
          <a:p>
            <a:pPr lvl="1"/>
            <a:r>
              <a:rPr lang="fr-FR" dirty="0" smtClean="0"/>
              <a:t>Permettre à une académie d’utiliser des services qu’elle n’exploite pas</a:t>
            </a:r>
          </a:p>
          <a:p>
            <a:pPr lvl="1"/>
            <a:r>
              <a:rPr lang="fr-FR" dirty="0" smtClean="0"/>
              <a:t>Permettre à un utilisateur de ne pas avoir à se ré-</a:t>
            </a:r>
            <a:r>
              <a:rPr lang="fr-FR" dirty="0" err="1" smtClean="0"/>
              <a:t>authentifer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Masquer la complexité du SI… et sa construction !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Un monde très normalisé</a:t>
            </a:r>
          </a:p>
          <a:p>
            <a:pPr lvl="1"/>
            <a:r>
              <a:rPr lang="fr-FR" dirty="0" smtClean="0"/>
              <a:t>Historiquement, un protocole dominant : SAML</a:t>
            </a:r>
          </a:p>
          <a:p>
            <a:pPr lvl="2"/>
            <a:r>
              <a:rPr lang="fr-FR" dirty="0" smtClean="0"/>
              <a:t>D’autres existent (</a:t>
            </a:r>
            <a:r>
              <a:rPr lang="fr-FR" dirty="0" err="1" smtClean="0"/>
              <a:t>ws-federation</a:t>
            </a:r>
            <a:r>
              <a:rPr lang="fr-FR" dirty="0" smtClean="0"/>
              <a:t>, …)</a:t>
            </a:r>
          </a:p>
          <a:p>
            <a:pPr lvl="1"/>
            <a:r>
              <a:rPr lang="fr-FR" dirty="0" smtClean="0"/>
              <a:t>Des implémentations de référence (</a:t>
            </a:r>
            <a:r>
              <a:rPr lang="fr-FR" dirty="0" err="1" smtClean="0"/>
              <a:t>shibboleth</a:t>
            </a:r>
            <a:r>
              <a:rPr lang="fr-FR" dirty="0" smtClean="0"/>
              <a:t>, CAS, …)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Pas suffisant ?</a:t>
            </a:r>
          </a:p>
          <a:p>
            <a:pPr lvl="1"/>
            <a:r>
              <a:rPr lang="fr-FR" dirty="0" smtClean="0"/>
              <a:t>Echanges techniques point à point avec multiplication des interlocuteurs « DSI »</a:t>
            </a:r>
          </a:p>
          <a:p>
            <a:pPr lvl="1"/>
            <a:r>
              <a:rPr lang="fr-FR" dirty="0" smtClean="0"/>
              <a:t>Techniquement un peu pointu</a:t>
            </a:r>
          </a:p>
          <a:p>
            <a:pPr lvl="1"/>
            <a:r>
              <a:rPr lang="fr-FR" dirty="0" smtClean="0"/>
              <a:t>Pas vraiment adapté au monde de la mobilité</a:t>
            </a:r>
          </a:p>
          <a:p>
            <a:pPr lvl="1"/>
            <a:r>
              <a:rPr lang="fr-FR" dirty="0" smtClean="0"/>
              <a:t>Très centré sur « l’utilisateur »</a:t>
            </a:r>
          </a:p>
          <a:p>
            <a:pPr lvl="1"/>
            <a:endParaRPr lang="fr-FR" dirty="0" smtClean="0"/>
          </a:p>
          <a:p>
            <a:pPr lvl="2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D3FB1B-A1F5-4912-9199-6A32DAD55909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72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fédération d’identité +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Mettre en place des dispositifs techniques/organisationnels</a:t>
            </a:r>
          </a:p>
          <a:p>
            <a:endParaRPr lang="fr-FR" dirty="0"/>
          </a:p>
          <a:p>
            <a:r>
              <a:rPr lang="fr-FR" dirty="0" smtClean="0"/>
              <a:t>Fédération Education Recherche</a:t>
            </a:r>
          </a:p>
          <a:p>
            <a:pPr lvl="1"/>
            <a:r>
              <a:rPr lang="fr-FR" dirty="0" smtClean="0"/>
              <a:t>Mettre en place un cercle de confiance sur un domaine particulier</a:t>
            </a:r>
          </a:p>
          <a:p>
            <a:pPr lvl="1"/>
            <a:r>
              <a:rPr lang="fr-FR" dirty="0" smtClean="0"/>
              <a:t>Organiser l’intégration de nouveaux acteurs</a:t>
            </a:r>
          </a:p>
          <a:p>
            <a:pPr lvl="1"/>
            <a:r>
              <a:rPr lang="fr-FR" dirty="0" smtClean="0"/>
              <a:t>Faciliter les « connexions » </a:t>
            </a:r>
            <a:r>
              <a:rPr lang="fr-FR" dirty="0" err="1" smtClean="0"/>
              <a:t>IdP</a:t>
            </a:r>
            <a:r>
              <a:rPr lang="fr-FR" dirty="0" smtClean="0"/>
              <a:t>/SP</a:t>
            </a:r>
          </a:p>
          <a:p>
            <a:pPr lvl="1"/>
            <a:r>
              <a:rPr lang="fr-FR" dirty="0" smtClean="0"/>
              <a:t>Modèle type « </a:t>
            </a:r>
            <a:r>
              <a:rPr lang="fr-FR" dirty="0" err="1" smtClean="0"/>
              <a:t>mesh</a:t>
            </a:r>
            <a:r>
              <a:rPr lang="fr-FR" dirty="0" smtClean="0"/>
              <a:t> »</a:t>
            </a:r>
          </a:p>
          <a:p>
            <a:pPr lvl="1"/>
            <a:endParaRPr lang="fr-FR" dirty="0"/>
          </a:p>
          <a:p>
            <a:r>
              <a:rPr lang="fr-FR" dirty="0" smtClean="0"/>
              <a:t>Gestionnaire d’accès aux ressources/hub de fédératio</a:t>
            </a:r>
            <a:r>
              <a:rPr lang="fr-FR" dirty="0"/>
              <a:t>n</a:t>
            </a:r>
            <a:endParaRPr lang="fr-FR" dirty="0" smtClean="0"/>
          </a:p>
          <a:p>
            <a:pPr lvl="1"/>
            <a:r>
              <a:rPr lang="fr-FR" dirty="0" smtClean="0"/>
              <a:t>Approche « éducation nationale »</a:t>
            </a:r>
          </a:p>
          <a:p>
            <a:pPr lvl="1"/>
            <a:r>
              <a:rPr lang="fr-FR" dirty="0" smtClean="0"/>
              <a:t>Un cadre juridique, organisationnel et technique pour simplifier l’accès aux ressources</a:t>
            </a:r>
          </a:p>
          <a:p>
            <a:pPr lvl="1"/>
            <a:r>
              <a:rPr lang="fr-FR" dirty="0" smtClean="0"/>
              <a:t>Une normalisation de la description des ressources</a:t>
            </a:r>
          </a:p>
          <a:p>
            <a:pPr lvl="1"/>
            <a:r>
              <a:rPr lang="fr-FR" dirty="0" smtClean="0"/>
              <a:t>Une interconnexion simplifiée… et standard !</a:t>
            </a:r>
          </a:p>
          <a:p>
            <a:pPr lvl="1"/>
            <a:r>
              <a:rPr lang="fr-FR" dirty="0" smtClean="0"/>
              <a:t>Modèle type « hub and </a:t>
            </a:r>
            <a:r>
              <a:rPr lang="fr-FR" dirty="0" err="1" smtClean="0"/>
              <a:t>spoke</a:t>
            </a:r>
            <a:r>
              <a:rPr lang="fr-FR" dirty="0" smtClean="0"/>
              <a:t> 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D3FB1B-A1F5-4912-9199-6A32DAD55909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6DD0792-1AB0-4543-833B-95C4F06CDA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55" t="30923" r="52016" b="58279"/>
          <a:stretch/>
        </p:blipFill>
        <p:spPr>
          <a:xfrm>
            <a:off x="7519908" y="4045772"/>
            <a:ext cx="1470902" cy="655486"/>
          </a:xfrm>
          <a:prstGeom prst="rect">
            <a:avLst/>
          </a:prstGeom>
        </p:spPr>
      </p:pic>
      <p:pic>
        <p:nvPicPr>
          <p:cNvPr id="6" name="Image 5" descr="Logo_Renat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90" y="2165470"/>
            <a:ext cx="1590402" cy="655480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6243257" y="2954363"/>
            <a:ext cx="1412465" cy="1102035"/>
            <a:chOff x="2483768" y="2780928"/>
            <a:chExt cx="3744416" cy="3312368"/>
          </a:xfrm>
        </p:grpSpPr>
        <p:sp>
          <p:nvSpPr>
            <p:cNvPr id="8" name="Ellipse 7"/>
            <p:cNvSpPr/>
            <p:nvPr/>
          </p:nvSpPr>
          <p:spPr>
            <a:xfrm>
              <a:off x="3923928" y="5589240"/>
              <a:ext cx="432048" cy="43204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4932040" y="2852936"/>
              <a:ext cx="432048" cy="2880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5436096" y="3501008"/>
              <a:ext cx="432048" cy="2880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Rectangle à coins arrondis 10"/>
            <p:cNvSpPr/>
            <p:nvPr/>
          </p:nvSpPr>
          <p:spPr>
            <a:xfrm>
              <a:off x="5796136" y="4149080"/>
              <a:ext cx="432048" cy="2880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5364088" y="4941168"/>
              <a:ext cx="432048" cy="2880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Rectangle à coins arrondis 12"/>
            <p:cNvSpPr/>
            <p:nvPr/>
          </p:nvSpPr>
          <p:spPr>
            <a:xfrm>
              <a:off x="3635896" y="2780928"/>
              <a:ext cx="432048" cy="2880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Rectangle à coins arrondis 13"/>
            <p:cNvSpPr/>
            <p:nvPr/>
          </p:nvSpPr>
          <p:spPr>
            <a:xfrm>
              <a:off x="2699792" y="3284984"/>
              <a:ext cx="432048" cy="2880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Rectangle à coins arrondis 14"/>
            <p:cNvSpPr/>
            <p:nvPr/>
          </p:nvSpPr>
          <p:spPr>
            <a:xfrm>
              <a:off x="2483768" y="4077072"/>
              <a:ext cx="432048" cy="2880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Rectangle à coins arrondis 15"/>
            <p:cNvSpPr/>
            <p:nvPr/>
          </p:nvSpPr>
          <p:spPr>
            <a:xfrm>
              <a:off x="3059832" y="5517232"/>
              <a:ext cx="432048" cy="2880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Rectangle à coins arrondis 16"/>
            <p:cNvSpPr/>
            <p:nvPr/>
          </p:nvSpPr>
          <p:spPr>
            <a:xfrm>
              <a:off x="4716016" y="5589240"/>
              <a:ext cx="432048" cy="2880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Rectangle à coins arrondis 17"/>
            <p:cNvSpPr/>
            <p:nvPr/>
          </p:nvSpPr>
          <p:spPr>
            <a:xfrm>
              <a:off x="2627784" y="4797152"/>
              <a:ext cx="432048" cy="2880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cxnSp>
          <p:nvCxnSpPr>
            <p:cNvPr id="19" name="Connecteur droit avec flèche 18"/>
            <p:cNvCxnSpPr>
              <a:stCxn id="9" idx="2"/>
            </p:cNvCxnSpPr>
            <p:nvPr/>
          </p:nvCxnSpPr>
          <p:spPr>
            <a:xfrm flipH="1">
              <a:off x="4283968" y="3140968"/>
              <a:ext cx="864096" cy="23042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flipH="1">
              <a:off x="4427984" y="3789040"/>
              <a:ext cx="1008112" cy="17281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/>
            <p:nvPr/>
          </p:nvCxnSpPr>
          <p:spPr>
            <a:xfrm flipH="1">
              <a:off x="4436368" y="4293096"/>
              <a:ext cx="1287760" cy="13045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/>
            <p:nvPr/>
          </p:nvCxnSpPr>
          <p:spPr>
            <a:xfrm flipH="1">
              <a:off x="4436368" y="5157192"/>
              <a:ext cx="855712" cy="4404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 flipH="1">
              <a:off x="4427984" y="5733256"/>
              <a:ext cx="2160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>
              <a:off x="3851920" y="3212976"/>
              <a:ext cx="288032" cy="22322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>
              <a:off x="3203848" y="3645024"/>
              <a:ext cx="792088" cy="1872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>
              <a:off x="2915816" y="4221088"/>
              <a:ext cx="936104" cy="12961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/>
            <p:cNvCxnSpPr/>
            <p:nvPr/>
          </p:nvCxnSpPr>
          <p:spPr>
            <a:xfrm>
              <a:off x="3059832" y="5013176"/>
              <a:ext cx="792088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>
              <a:stCxn id="16" idx="3"/>
            </p:cNvCxnSpPr>
            <p:nvPr/>
          </p:nvCxnSpPr>
          <p:spPr>
            <a:xfrm>
              <a:off x="3491880" y="5661248"/>
              <a:ext cx="360040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à coins arrondis 28"/>
            <p:cNvSpPr/>
            <p:nvPr/>
          </p:nvSpPr>
          <p:spPr>
            <a:xfrm>
              <a:off x="3851920" y="5805264"/>
              <a:ext cx="432048" cy="2880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 flipV="1">
              <a:off x="3491880" y="4293096"/>
              <a:ext cx="2232248" cy="136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>
              <a:stCxn id="18" idx="3"/>
            </p:cNvCxnSpPr>
            <p:nvPr/>
          </p:nvCxnSpPr>
          <p:spPr>
            <a:xfrm flipV="1">
              <a:off x="3059832" y="4293096"/>
              <a:ext cx="2592288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>
              <a:stCxn id="15" idx="3"/>
            </p:cNvCxnSpPr>
            <p:nvPr/>
          </p:nvCxnSpPr>
          <p:spPr>
            <a:xfrm>
              <a:off x="2915816" y="4221088"/>
              <a:ext cx="2808312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>
              <a:off x="3203848" y="3573016"/>
              <a:ext cx="2520280" cy="7200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/>
            <p:nvPr/>
          </p:nvCxnSpPr>
          <p:spPr>
            <a:xfrm>
              <a:off x="4067944" y="3068960"/>
              <a:ext cx="1584176" cy="12241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>
              <a:off x="5220072" y="3212976"/>
              <a:ext cx="432048" cy="10081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/>
            <p:nvPr/>
          </p:nvCxnSpPr>
          <p:spPr>
            <a:xfrm>
              <a:off x="5796136" y="3861048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/>
            <p:cNvCxnSpPr/>
            <p:nvPr/>
          </p:nvCxnSpPr>
          <p:spPr>
            <a:xfrm flipV="1">
              <a:off x="4427984" y="4437112"/>
              <a:ext cx="1224136" cy="12241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>
              <a:stCxn id="17" idx="0"/>
            </p:cNvCxnSpPr>
            <p:nvPr/>
          </p:nvCxnSpPr>
          <p:spPr>
            <a:xfrm flipV="1">
              <a:off x="4932040" y="4509120"/>
              <a:ext cx="720080" cy="10801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>
              <a:stCxn id="12" idx="0"/>
            </p:cNvCxnSpPr>
            <p:nvPr/>
          </p:nvCxnSpPr>
          <p:spPr>
            <a:xfrm flipV="1">
              <a:off x="5580112" y="4445496"/>
              <a:ext cx="296416" cy="4956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er 76"/>
          <p:cNvGrpSpPr/>
          <p:nvPr/>
        </p:nvGrpSpPr>
        <p:grpSpPr>
          <a:xfrm>
            <a:off x="4448707" y="5207428"/>
            <a:ext cx="4542103" cy="1272351"/>
            <a:chOff x="1540042" y="1875061"/>
            <a:chExt cx="10339136" cy="4245374"/>
          </a:xfrm>
        </p:grpSpPr>
        <p:sp>
          <p:nvSpPr>
            <p:cNvPr id="41" name="Rectangle à coins arrondis 40"/>
            <p:cNvSpPr/>
            <p:nvPr/>
          </p:nvSpPr>
          <p:spPr>
            <a:xfrm>
              <a:off x="1540042" y="2502568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dirty="0" smtClean="0"/>
                <a:t>IDP 1</a:t>
              </a:r>
              <a:endParaRPr lang="fr-FR" sz="900" dirty="0"/>
            </a:p>
          </p:txBody>
        </p:sp>
        <p:sp>
          <p:nvSpPr>
            <p:cNvPr id="42" name="Rectangle à coins arrondis 41"/>
            <p:cNvSpPr/>
            <p:nvPr/>
          </p:nvSpPr>
          <p:spPr>
            <a:xfrm>
              <a:off x="1540042" y="3691355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dirty="0" smtClean="0"/>
                <a:t>IDP 2</a:t>
              </a:r>
              <a:endParaRPr lang="fr-FR" sz="900" dirty="0"/>
            </a:p>
          </p:txBody>
        </p:sp>
        <p:sp>
          <p:nvSpPr>
            <p:cNvPr id="43" name="Rectangle à coins arrondis 42"/>
            <p:cNvSpPr/>
            <p:nvPr/>
          </p:nvSpPr>
          <p:spPr>
            <a:xfrm>
              <a:off x="1540042" y="4934159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dirty="0" smtClean="0"/>
                <a:t>IDP 3</a:t>
              </a:r>
              <a:endParaRPr lang="fr-FR" sz="900" dirty="0"/>
            </a:p>
          </p:txBody>
        </p:sp>
        <p:sp>
          <p:nvSpPr>
            <p:cNvPr id="44" name="Parchemin vertical 43"/>
            <p:cNvSpPr/>
            <p:nvPr/>
          </p:nvSpPr>
          <p:spPr>
            <a:xfrm>
              <a:off x="8626639" y="1931068"/>
              <a:ext cx="1572127" cy="114300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dirty="0" smtClean="0"/>
                <a:t>Ressource A</a:t>
              </a:r>
              <a:endParaRPr lang="fr-FR" sz="900" dirty="0"/>
            </a:p>
          </p:txBody>
        </p:sp>
        <p:sp>
          <p:nvSpPr>
            <p:cNvPr id="45" name="Parchemin vertical 44"/>
            <p:cNvSpPr/>
            <p:nvPr/>
          </p:nvSpPr>
          <p:spPr>
            <a:xfrm>
              <a:off x="10111540" y="2637505"/>
              <a:ext cx="1572127" cy="114300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dirty="0" smtClean="0"/>
                <a:t>Ressource B</a:t>
              </a:r>
              <a:endParaRPr lang="fr-FR" sz="900" dirty="0"/>
            </a:p>
          </p:txBody>
        </p:sp>
        <p:sp>
          <p:nvSpPr>
            <p:cNvPr id="46" name="Parchemin vertical 45"/>
            <p:cNvSpPr/>
            <p:nvPr/>
          </p:nvSpPr>
          <p:spPr>
            <a:xfrm>
              <a:off x="8626638" y="3919533"/>
              <a:ext cx="1572127" cy="114300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dirty="0" smtClean="0"/>
                <a:t>Ressource C</a:t>
              </a:r>
              <a:endParaRPr lang="fr-FR" sz="900" dirty="0"/>
            </a:p>
          </p:txBody>
        </p:sp>
        <p:sp>
          <p:nvSpPr>
            <p:cNvPr id="47" name="Parchemin vertical 46"/>
            <p:cNvSpPr/>
            <p:nvPr/>
          </p:nvSpPr>
          <p:spPr>
            <a:xfrm>
              <a:off x="10307051" y="4977435"/>
              <a:ext cx="1572127" cy="114300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smtClean="0"/>
                <a:t>Ressource D</a:t>
              </a:r>
              <a:endParaRPr lang="fr-FR" sz="900"/>
            </a:p>
          </p:txBody>
        </p:sp>
        <p:sp>
          <p:nvSpPr>
            <p:cNvPr id="48" name="Ellipse 47"/>
            <p:cNvSpPr/>
            <p:nvPr/>
          </p:nvSpPr>
          <p:spPr>
            <a:xfrm>
              <a:off x="4743186" y="1875061"/>
              <a:ext cx="2104572" cy="39174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dirty="0" smtClean="0"/>
                <a:t>HUB</a:t>
              </a:r>
              <a:endParaRPr lang="fr-FR" sz="900" dirty="0"/>
            </a:p>
          </p:txBody>
        </p:sp>
        <p:cxnSp>
          <p:nvCxnSpPr>
            <p:cNvPr id="49" name="Connecteur droit 48"/>
            <p:cNvCxnSpPr/>
            <p:nvPr/>
          </p:nvCxnSpPr>
          <p:spPr>
            <a:xfrm>
              <a:off x="2294980" y="3044129"/>
              <a:ext cx="2618597" cy="3408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 flipV="1">
              <a:off x="2367568" y="3865751"/>
              <a:ext cx="2546009" cy="4061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flipV="1">
              <a:off x="2294980" y="4762657"/>
              <a:ext cx="3126417" cy="6287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 flipH="1">
              <a:off x="6600214" y="2993116"/>
              <a:ext cx="2362525" cy="1030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 flipH="1">
              <a:off x="6734629" y="3502013"/>
              <a:ext cx="3700598" cy="1393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flipH="1" flipV="1">
              <a:off x="6734629" y="4348013"/>
              <a:ext cx="2278690" cy="5000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 flipH="1" flipV="1">
              <a:off x="6523674" y="4901314"/>
              <a:ext cx="4002705" cy="9472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088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B77285C8CB3F4AA95C0445096BEBBC" ma:contentTypeVersion="2" ma:contentTypeDescription="Crée un document." ma:contentTypeScope="" ma:versionID="b96e6a84de84051013a2076d2c2c2fdf">
  <xsd:schema xmlns:xsd="http://www.w3.org/2001/XMLSchema" xmlns:xs="http://www.w3.org/2001/XMLSchema" xmlns:p="http://schemas.microsoft.com/office/2006/metadata/properties" xmlns:ns2="73ae8929-e742-4271-b562-a2d4a3a8d91f" targetNamespace="http://schemas.microsoft.com/office/2006/metadata/properties" ma:root="true" ma:fieldsID="274bd9062640d462e05b6c18bea943e5" ns2:_="">
    <xsd:import namespace="73ae8929-e742-4271-b562-a2d4a3a8d9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ae8929-e742-4271-b562-a2d4a3a8d9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35DEA0-C104-48F8-8D16-3D8DFBEEF44E}"/>
</file>

<file path=customXml/itemProps2.xml><?xml version="1.0" encoding="utf-8"?>
<ds:datastoreItem xmlns:ds="http://schemas.openxmlformats.org/officeDocument/2006/customXml" ds:itemID="{65C770B6-F7BC-40B3-83D9-3BEDAFB8B30C}"/>
</file>

<file path=customXml/itemProps3.xml><?xml version="1.0" encoding="utf-8"?>
<ds:datastoreItem xmlns:ds="http://schemas.openxmlformats.org/officeDocument/2006/customXml" ds:itemID="{F78DEA67-D444-4B37-86E7-F9CBD912724D}"/>
</file>

<file path=docProps/app.xml><?xml version="1.0" encoding="utf-8"?>
<Properties xmlns="http://schemas.openxmlformats.org/officeDocument/2006/extended-properties" xmlns:vt="http://schemas.openxmlformats.org/officeDocument/2006/docPropsVTypes">
  <TotalTime>2161</TotalTime>
  <Words>519</Words>
  <Application>Microsoft Office PowerPoint</Application>
  <PresentationFormat>Affichage à l'écran (4:3)</PresentationFormat>
  <Paragraphs>166</Paragraphs>
  <Slides>13</Slides>
  <Notes>2</Notes>
  <HiddenSlides>1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Arial Italic</vt:lpstr>
      <vt:lpstr>Calibri</vt:lpstr>
      <vt:lpstr>Symbol</vt:lpstr>
      <vt:lpstr>pages de contenus</vt:lpstr>
      <vt:lpstr>page de presentation et de partie</vt:lpstr>
      <vt:lpstr>page de sous-partie</vt:lpstr>
      <vt:lpstr>SSO : de l’utilisateur à la donnée</vt:lpstr>
      <vt:lpstr>Contexte de l’éducation nationale</vt:lpstr>
      <vt:lpstr>Quelques chiffres</vt:lpstr>
      <vt:lpstr>Définition de l’identité numérique </vt:lpstr>
      <vt:lpstr>Définition de l’identité numérique</vt:lpstr>
      <vt:lpstr>Multiples acteurs, multiples accès, multiples ressources</vt:lpstr>
      <vt:lpstr>Comment simplifier l’accès ?</vt:lpstr>
      <vt:lpstr>La fédération d’identité</vt:lpstr>
      <vt:lpstr>Une fédération d’identité +</vt:lpstr>
      <vt:lpstr>Une fédération d’identité ++</vt:lpstr>
      <vt:lpstr>Une plateforme pour aller plus loin</vt:lpstr>
      <vt:lpstr>Conclusion</vt:lpstr>
      <vt:lpstr> Contact :  Alexandre Guyot alexandre.guyot@education.gouv.fr  </vt:lpstr>
    </vt:vector>
  </TitlesOfParts>
  <Manager>DNE B1-1</Manager>
  <Company>MENESR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Gestion d'identités</dc:title>
  <dc:creator>Alexandre GUYOT</dc:creator>
  <cp:lastModifiedBy>Alexandre GUYOT</cp:lastModifiedBy>
  <cp:revision>204</cp:revision>
  <cp:lastPrinted>2015-02-04T16:19:06Z</cp:lastPrinted>
  <dcterms:created xsi:type="dcterms:W3CDTF">2015-02-04T10:43:31Z</dcterms:created>
  <dcterms:modified xsi:type="dcterms:W3CDTF">2018-03-21T11:00:16Z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0x010100C5B77285C8CB3F4AA95C0445096BEBBC</vt:lpwstr>
  </property>
</Properties>
</file>